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310" r:id="rId2"/>
    <p:sldId id="257" r:id="rId3"/>
    <p:sldId id="259" r:id="rId4"/>
    <p:sldId id="323" r:id="rId5"/>
    <p:sldId id="319" r:id="rId6"/>
    <p:sldId id="309" r:id="rId7"/>
  </p:sldIdLst>
  <p:sldSz cx="12192000" cy="6858000"/>
  <p:notesSz cx="7102475" cy="10234613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5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2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8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50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24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5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925" y="3873974"/>
            <a:ext cx="90684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j-lt"/>
                <a:cs typeface="Arial" pitchFamily="34" charset="0"/>
              </a:rPr>
              <a:t>Определение глубины заложения. </a:t>
            </a:r>
          </a:p>
          <a:p>
            <a:pPr algn="ctr"/>
            <a:r>
              <a:rPr lang="ru-RU" sz="2800" b="1" dirty="0" smtClean="0">
                <a:latin typeface="+mj-lt"/>
                <a:cs typeface="Arial" pitchFamily="34" charset="0"/>
              </a:rPr>
              <a:t>Выбор диаметров труб. </a:t>
            </a:r>
            <a:endParaRPr lang="ru-RU" sz="2800" b="1" dirty="0">
              <a:latin typeface="+mj-lt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323884" y="353962"/>
            <a:ext cx="3978438" cy="19513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263364" y="2465797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9783" y="1673651"/>
            <a:ext cx="920407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altLang="ru-RU" sz="2800" dirty="0" smtClean="0"/>
              <a:t>Глубина заложения водопроводных труб</a:t>
            </a:r>
            <a:r>
              <a:rPr lang="ru-RU" sz="2800" dirty="0" smtClean="0">
                <a:cs typeface="Arial" pitchFamily="34" charset="0"/>
              </a:rPr>
              <a:t>;</a:t>
            </a: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/>
              <a:t>Определение  диаметров труб.</a:t>
            </a:r>
            <a:endParaRPr lang="ru-RU" sz="2800" dirty="0"/>
          </a:p>
          <a:p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36957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Рассматриваемые вопросы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47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3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28094" y="405915"/>
            <a:ext cx="8596668" cy="611162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dirty="0" smtClean="0">
                <a:solidFill>
                  <a:srgbClr val="FF0000"/>
                </a:solidFill>
              </a:rPr>
              <a:t>Глубина заложения водопроводных сетей</a:t>
            </a:r>
            <a:endParaRPr lang="ru-RU" altLang="ru-RU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studydocs.ru/studfiles/915/916/1142782/'Veveshechka.doc'_html_e1ca6d7282e04d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13075"/>
          <a:stretch/>
        </p:blipFill>
        <p:spPr bwMode="auto">
          <a:xfrm>
            <a:off x="94267" y="1417072"/>
            <a:ext cx="4893971" cy="300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36332" y="4470053"/>
            <a:ext cx="6096000" cy="19205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  <a:tab pos="265113" algn="l"/>
              </a:tabLst>
            </a:pPr>
            <a:r>
              <a:rPr lang="ru-RU" altLang="ru-RU" sz="2200" i="1" dirty="0" smtClean="0"/>
              <a:t>Минимальная глубина </a:t>
            </a:r>
            <a:r>
              <a:rPr lang="ru-RU" altLang="ru-RU" sz="2200" i="1" dirty="0"/>
              <a:t>заложения трубы </a:t>
            </a:r>
            <a:r>
              <a:rPr lang="ru-RU" altLang="ru-RU" sz="2200" dirty="0"/>
              <a:t>(до низа) </a:t>
            </a:r>
            <a:r>
              <a:rPr lang="en-US" altLang="ru-RU" sz="2200" dirty="0" smtClean="0"/>
              <a:t>h</a:t>
            </a:r>
            <a:r>
              <a:rPr lang="ru-RU" altLang="ru-RU" sz="2200" dirty="0" smtClean="0"/>
              <a:t>зал </a:t>
            </a:r>
            <a:r>
              <a:rPr lang="ru-RU" altLang="ru-RU" sz="2200" dirty="0"/>
              <a:t>(м) принимается на 0,5м больше расчетной глубины проникновения нулевой температуры </a:t>
            </a:r>
            <a:r>
              <a:rPr lang="en-US" altLang="ru-RU" sz="2200" dirty="0" smtClean="0"/>
              <a:t>(</a:t>
            </a:r>
            <a:r>
              <a:rPr lang="ru-RU" altLang="ru-RU" sz="2200" dirty="0" err="1" smtClean="0"/>
              <a:t>Нпр</a:t>
            </a:r>
            <a:r>
              <a:rPr lang="en-US" altLang="ru-RU" sz="2200" dirty="0" smtClean="0"/>
              <a:t>)</a:t>
            </a:r>
            <a:r>
              <a:rPr lang="ru-RU" altLang="ru-RU" sz="2200" dirty="0" smtClean="0"/>
              <a:t>:</a:t>
            </a:r>
          </a:p>
          <a:p>
            <a:pPr>
              <a:lnSpc>
                <a:spcPct val="90000"/>
              </a:lnSpc>
              <a:tabLst>
                <a:tab pos="0" algn="l"/>
                <a:tab pos="265113" algn="l"/>
              </a:tabLst>
            </a:pPr>
            <a:endParaRPr lang="ru-RU" altLang="ru-RU" sz="2200" i="1" dirty="0"/>
          </a:p>
          <a:p>
            <a:pPr algn="ctr">
              <a:lnSpc>
                <a:spcPct val="90000"/>
              </a:lnSpc>
              <a:tabLst>
                <a:tab pos="0" algn="l"/>
                <a:tab pos="265113" algn="l"/>
              </a:tabLst>
            </a:pPr>
            <a:r>
              <a:rPr lang="ru-RU" altLang="ru-RU" sz="2200" i="1" dirty="0" err="1"/>
              <a:t>Нзал</a:t>
            </a:r>
            <a:r>
              <a:rPr lang="ru-RU" altLang="ru-RU" sz="2200" i="1" dirty="0"/>
              <a:t> </a:t>
            </a:r>
            <a:r>
              <a:rPr lang="ru-RU" altLang="ru-RU" sz="2200" dirty="0"/>
              <a:t>= </a:t>
            </a:r>
            <a:r>
              <a:rPr lang="ru-RU" altLang="ru-RU" sz="2200" dirty="0" err="1"/>
              <a:t>Нпр</a:t>
            </a:r>
            <a:r>
              <a:rPr lang="ru-RU" altLang="ru-RU" sz="2200" i="1" dirty="0"/>
              <a:t> + </a:t>
            </a:r>
            <a:r>
              <a:rPr lang="ru-RU" altLang="ru-RU" sz="2200" dirty="0"/>
              <a:t>0,5.</a:t>
            </a:r>
            <a:endParaRPr lang="ru-RU" altLang="ru-RU" sz="2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07487" y="1797901"/>
            <a:ext cx="6096000" cy="19205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  <a:tab pos="265113" algn="l"/>
              </a:tabLst>
            </a:pPr>
            <a:r>
              <a:rPr lang="ru-RU" altLang="ru-RU" sz="2200" i="1" dirty="0" smtClean="0"/>
              <a:t>Минимальное расстояние от верха трубы </a:t>
            </a:r>
            <a:r>
              <a:rPr lang="ru-RU" altLang="ru-RU" sz="2200" dirty="0" smtClean="0"/>
              <a:t>до поверхности земли определяется из условий предотвращения  нагревания воды летом, а также защиты от внешних нагрузок и составляет не менее 0,5м, считая до верха трубы.</a:t>
            </a:r>
            <a:endParaRPr lang="ru-RU" altLang="ru-RU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4422781" y="4020098"/>
            <a:ext cx="485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п</a:t>
            </a:r>
            <a:r>
              <a:rPr lang="ru-RU" sz="2000" dirty="0" smtClean="0">
                <a:solidFill>
                  <a:srgbClr val="0070C0"/>
                </a:solidFill>
              </a:rPr>
              <a:t>.11.41 СНиП РК 4.01.02-2009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14878" y="1195615"/>
            <a:ext cx="485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п.11.42-11.44  СНиП РК 4.01.02-2009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1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57650" y="326265"/>
            <a:ext cx="4770429" cy="704045"/>
          </a:xfrm>
        </p:spPr>
        <p:txBody>
          <a:bodyPr>
            <a:normAutofit/>
          </a:bodyPr>
          <a:lstStyle/>
          <a:p>
            <a:r>
              <a:rPr lang="ru-RU" altLang="ru-RU" sz="3200" dirty="0" smtClean="0">
                <a:solidFill>
                  <a:srgbClr val="FF0000"/>
                </a:solidFill>
              </a:rPr>
              <a:t>Выбор диаметров труб</a:t>
            </a:r>
            <a:endParaRPr lang="ru-RU" altLang="ru-RU" sz="3200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7882" y="1281409"/>
            <a:ext cx="9234152" cy="446256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100" dirty="0" smtClean="0">
                <a:solidFill>
                  <a:schemeClr val="tx1"/>
                </a:solidFill>
              </a:rPr>
              <a:t>Диаметр-главная характеристика </a:t>
            </a:r>
            <a:r>
              <a:rPr lang="ru-RU" sz="5100" dirty="0">
                <a:solidFill>
                  <a:schemeClr val="tx1"/>
                </a:solidFill>
              </a:rPr>
              <a:t>водопроводных </a:t>
            </a:r>
            <a:r>
              <a:rPr lang="ru-RU" sz="5100" dirty="0" smtClean="0">
                <a:solidFill>
                  <a:schemeClr val="tx1"/>
                </a:solidFill>
              </a:rPr>
              <a:t>труб;</a:t>
            </a:r>
          </a:p>
          <a:p>
            <a:pPr algn="just"/>
            <a:r>
              <a:rPr lang="ru-RU" sz="5100" dirty="0">
                <a:solidFill>
                  <a:schemeClr val="tx1"/>
                </a:solidFill>
              </a:rPr>
              <a:t>диаметр регламентируется ГОСТом и соответствующими техническими </a:t>
            </a:r>
            <a:r>
              <a:rPr lang="ru-RU" sz="5100" dirty="0" smtClean="0">
                <a:solidFill>
                  <a:schemeClr val="tx1"/>
                </a:solidFill>
              </a:rPr>
              <a:t>условиями</a:t>
            </a:r>
            <a:r>
              <a:rPr lang="ru-RU" sz="5100" dirty="0">
                <a:solidFill>
                  <a:schemeClr val="tx1"/>
                </a:solidFill>
              </a:rPr>
              <a:t>;</a:t>
            </a:r>
            <a:endParaRPr lang="ru-RU" sz="5100" dirty="0">
              <a:solidFill>
                <a:schemeClr val="tx1"/>
              </a:solidFill>
            </a:endParaRPr>
          </a:p>
          <a:p>
            <a:pPr algn="just"/>
            <a:r>
              <a:rPr lang="ru-RU" sz="5100" dirty="0">
                <a:solidFill>
                  <a:schemeClr val="tx1"/>
                </a:solidFill>
              </a:rPr>
              <a:t>от правильного выбора диаметра будет зависеть пропускная способность водоснабжения и качество подачи питьевой </a:t>
            </a:r>
            <a:r>
              <a:rPr lang="ru-RU" sz="5100" dirty="0" smtClean="0">
                <a:solidFill>
                  <a:schemeClr val="tx1"/>
                </a:solidFill>
              </a:rPr>
              <a:t>воды;</a:t>
            </a:r>
          </a:p>
          <a:p>
            <a:pPr algn="just"/>
            <a:r>
              <a:rPr lang="ru-RU" altLang="ru-RU" sz="5100" dirty="0" smtClean="0">
                <a:solidFill>
                  <a:schemeClr val="tx1"/>
                </a:solidFill>
              </a:rPr>
              <a:t>влияет </a:t>
            </a:r>
            <a:r>
              <a:rPr lang="ru-RU" altLang="ru-RU" sz="5100" dirty="0">
                <a:solidFill>
                  <a:schemeClr val="tx1"/>
                </a:solidFill>
              </a:rPr>
              <a:t>на стоимость сети, на скорости движения воды в них и следовательно на потери напора. </a:t>
            </a:r>
            <a:endParaRPr lang="ru-RU" sz="5100" dirty="0" smtClean="0">
              <a:solidFill>
                <a:schemeClr val="tx1"/>
              </a:solidFill>
            </a:endParaRPr>
          </a:p>
          <a:p>
            <a:pPr algn="just"/>
            <a:r>
              <a:rPr lang="ru-RU" altLang="ru-RU" sz="5100" dirty="0" smtClean="0">
                <a:solidFill>
                  <a:schemeClr val="tx1"/>
                </a:solidFill>
              </a:rPr>
              <a:t>при нормальном </a:t>
            </a:r>
            <a:r>
              <a:rPr lang="ru-RU" altLang="ru-RU" sz="5100" dirty="0">
                <a:solidFill>
                  <a:schemeClr val="tx1"/>
                </a:solidFill>
              </a:rPr>
              <a:t>режиме работы сети ориентируются на скорости движения воды в трубах в пределах 0,7-1,5 м/с, при режиме пожаротушения на 2,5-3 м/с.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chemeClr val="tx1"/>
                </a:solidFill>
              </a:rPr>
              <a:t/>
            </a:r>
            <a:br>
              <a:rPr lang="ru-RU" sz="38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42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123" y="506570"/>
            <a:ext cx="8596668" cy="6525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123" y="1815922"/>
            <a:ext cx="8596668" cy="2356833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altLang="ru-RU" sz="2400" dirty="0">
                <a:solidFill>
                  <a:schemeClr val="tx1"/>
                </a:solidFill>
              </a:rPr>
              <a:t>Глубина заложения водопроводных труб</a:t>
            </a:r>
            <a:r>
              <a:rPr lang="ru-RU" sz="2400" dirty="0">
                <a:solidFill>
                  <a:schemeClr val="tx1"/>
                </a:solidFill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400" dirty="0">
              <a:solidFill>
                <a:schemeClr val="tx1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Определение  диаметров труб.</a:t>
            </a:r>
          </a:p>
          <a:p>
            <a:pPr marL="0" indent="0" algn="just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u="sng" dirty="0" smtClean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ru-RU" dirty="0"/>
          </a:p>
          <a:p>
            <a:pPr marL="0" indent="0">
              <a:buNone/>
            </a:pP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6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574705"/>
            <a:ext cx="8596668" cy="6138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tx1"/>
                </a:solidFill>
              </a:rPr>
              <a:t>Благодарю за </a:t>
            </a:r>
            <a:r>
              <a:rPr lang="ru-RU" altLang="ru-RU" sz="2400" dirty="0" smtClean="0">
                <a:solidFill>
                  <a:schemeClr val="tx1"/>
                </a:solidFill>
              </a:rPr>
              <a:t>внимание!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86389"/>
            <a:ext cx="8596668" cy="278183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altLang="ru-RU" sz="1600" dirty="0" smtClean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err="1" smtClean="0">
                <a:solidFill>
                  <a:schemeClr val="tx1"/>
                </a:solidFill>
              </a:rPr>
              <a:t>Еремеева</a:t>
            </a:r>
            <a:r>
              <a:rPr lang="ru-RU" altLang="ru-RU" sz="1600" dirty="0" smtClean="0">
                <a:solidFill>
                  <a:schemeClr val="tx1"/>
                </a:solidFill>
              </a:rPr>
              <a:t> Юлия  Николаевна</a:t>
            </a:r>
            <a:endParaRPr lang="ru-RU" altLang="ru-RU" sz="1600" dirty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chemeClr val="hlink"/>
                </a:solidFill>
              </a:rPr>
              <a:t>е</a:t>
            </a:r>
            <a:r>
              <a:rPr lang="en-US" altLang="ru-RU" sz="1600" dirty="0">
                <a:solidFill>
                  <a:schemeClr val="hlink"/>
                </a:solidFill>
              </a:rPr>
              <a:t>mail</a:t>
            </a:r>
            <a:r>
              <a:rPr lang="ru-RU" altLang="ru-RU" sz="1600" dirty="0" smtClean="0">
                <a:solidFill>
                  <a:schemeClr val="hlink"/>
                </a:solidFill>
              </a:rPr>
              <a:t>:</a:t>
            </a:r>
            <a:r>
              <a:rPr lang="en-US" altLang="ru-RU" sz="1600" dirty="0" smtClean="0">
                <a:solidFill>
                  <a:schemeClr val="hlink"/>
                </a:solidFill>
              </a:rPr>
              <a:t>yeremeyeva83@mail.ru</a:t>
            </a:r>
            <a:endParaRPr lang="en-US" altLang="ru-RU" sz="1600" dirty="0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chemeClr val="hlink"/>
                </a:solidFill>
              </a:rPr>
              <a:t>+</a:t>
            </a:r>
            <a:r>
              <a:rPr lang="ru-RU" altLang="ru-RU" sz="1600" dirty="0" smtClean="0">
                <a:solidFill>
                  <a:schemeClr val="hlink"/>
                </a:solidFill>
              </a:rPr>
              <a:t>7-</a:t>
            </a:r>
            <a:r>
              <a:rPr lang="en-US" altLang="ru-RU" sz="1600" dirty="0" smtClean="0">
                <a:solidFill>
                  <a:schemeClr val="hlink"/>
                </a:solidFill>
              </a:rPr>
              <a:t>705-505-04-09</a:t>
            </a:r>
            <a:endParaRPr lang="ru-RU" altLang="ru-RU" sz="1600" dirty="0">
              <a:solidFill>
                <a:schemeClr val="hlin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092064" y="1371393"/>
            <a:ext cx="3978438" cy="1951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031544" y="3483228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f69e3f5454bb80e1f637d6a4898515108a15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771</TotalTime>
  <Words>193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Глубина заложения водопроводных сетей</vt:lpstr>
      <vt:lpstr>Выбор диаметров труб</vt:lpstr>
      <vt:lpstr>Резюме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Julia_N</cp:lastModifiedBy>
  <cp:revision>75</cp:revision>
  <cp:lastPrinted>2020-07-22T10:34:27Z</cp:lastPrinted>
  <dcterms:created xsi:type="dcterms:W3CDTF">2016-11-29T19:09:54Z</dcterms:created>
  <dcterms:modified xsi:type="dcterms:W3CDTF">2020-07-22T10:34:54Z</dcterms:modified>
</cp:coreProperties>
</file>